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Libre Baskerville"/>
      <p:regular r:id="rId16"/>
      <p:bold r:id="rId17"/>
      <p:italic r:id="rId18"/>
      <p:boldItalic r:id="rId19"/>
    </p:embeddedFont>
    <p:embeddedFont>
      <p:font typeface="DM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regular.fntdata"/><Relationship Id="rId11" Type="http://schemas.openxmlformats.org/officeDocument/2006/relationships/slide" Target="slides/slide7.xml"/><Relationship Id="rId22" Type="http://schemas.openxmlformats.org/officeDocument/2006/relationships/font" Target="fonts/DMSans-italic.fntdata"/><Relationship Id="rId10" Type="http://schemas.openxmlformats.org/officeDocument/2006/relationships/slide" Target="slides/slide6.xml"/><Relationship Id="rId21" Type="http://schemas.openxmlformats.org/officeDocument/2006/relationships/font" Target="fonts/DM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DM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ibreBaskerville-bold.fntdata"/><Relationship Id="rId16" Type="http://schemas.openxmlformats.org/officeDocument/2006/relationships/font" Target="fonts/LibreBaskerville-regular.fntdata"/><Relationship Id="rId5" Type="http://schemas.openxmlformats.org/officeDocument/2006/relationships/slide" Target="slides/slide1.xml"/><Relationship Id="rId19" Type="http://schemas.openxmlformats.org/officeDocument/2006/relationships/font" Target="fonts/LibreBaskerville-boldItalic.fntdata"/><Relationship Id="rId6" Type="http://schemas.openxmlformats.org/officeDocument/2006/relationships/slide" Target="slides/slide2.xml"/><Relationship Id="rId18" Type="http://schemas.openxmlformats.org/officeDocument/2006/relationships/font" Target="fonts/LibreBaskerville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074604e54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b074604e54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b074604e54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074604e54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b074604e54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b074604e54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74604e5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b074604e5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b074604e5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6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173440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Beavers Campus Event Ticketing &amp; Revenue System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700189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Final Team Project Demonstration (CSC 336)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800" y="5366750"/>
            <a:ext cx="6650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b="1" i="0" lang="en-US" sz="16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Team</a:t>
            </a:r>
            <a:r>
              <a:rPr b="0" i="0" lang="en-US" sz="16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: Sri Subramanian, Sanskriti Khadka, Maaz Qasim, Mahir Shahriar, Avirup Ray, Ibsan Hossain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703300" y="552575"/>
            <a:ext cx="10341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50"/>
              <a:buFont typeface="Libre Baskerville"/>
              <a:buNone/>
            </a:pPr>
            <a:r>
              <a:rPr b="0" i="0" lang="en-US" sz="39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Extra Credit &amp; Advanced Features</a:t>
            </a:r>
            <a:endParaRPr b="0" i="0" sz="3950" u="none" cap="none" strike="noStrike"/>
          </a:p>
        </p:txBody>
      </p:sp>
      <p:pic>
        <p:nvPicPr>
          <p:cNvPr descr="preencoded.png"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302" y="1582222"/>
            <a:ext cx="3646765" cy="364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/>
          <p:nvPr/>
        </p:nvSpPr>
        <p:spPr>
          <a:xfrm>
            <a:off x="703302" y="5480090"/>
            <a:ext cx="3150394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b="0" i="0" lang="en-US" sz="19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Robust Containerization</a:t>
            </a:r>
            <a:endParaRPr b="0" i="0" sz="1950" u="none" cap="none" strike="noStrike"/>
          </a:p>
        </p:txBody>
      </p:sp>
      <p:sp>
        <p:nvSpPr>
          <p:cNvPr id="196" name="Google Shape;196;p22"/>
          <p:cNvSpPr/>
          <p:nvPr/>
        </p:nvSpPr>
        <p:spPr>
          <a:xfrm>
            <a:off x="703302" y="5914549"/>
            <a:ext cx="424053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Deployed the entire application (Flask backend + MySQL database) using </a:t>
            </a:r>
            <a:r>
              <a:rPr b="1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Docker Compose </a:t>
            </a:r>
            <a:r>
              <a:rPr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running on Di</a:t>
            </a:r>
            <a:r>
              <a:rPr lang="en-US" sz="15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gitalOcean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creating a professional microservices environment.</a:t>
            </a:r>
            <a:endParaRPr b="0" i="0" sz="1550" u="none" cap="none" strike="noStrike"/>
          </a:p>
        </p:txBody>
      </p:sp>
      <p:pic>
        <p:nvPicPr>
          <p:cNvPr descr="preencoded.png"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4935" y="1582222"/>
            <a:ext cx="3646765" cy="3646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5194935" y="5480090"/>
            <a:ext cx="2967038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b="0" i="0" lang="en-US" sz="19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Database Optimization</a:t>
            </a:r>
            <a:endParaRPr b="0" i="0" sz="1950" u="none" cap="none" strike="noStrike"/>
          </a:p>
        </p:txBody>
      </p:sp>
      <p:sp>
        <p:nvSpPr>
          <p:cNvPr id="199" name="Google Shape;199;p22"/>
          <p:cNvSpPr/>
          <p:nvPr/>
        </p:nvSpPr>
        <p:spPr>
          <a:xfrm>
            <a:off x="5194935" y="5914549"/>
            <a:ext cx="4240530" cy="987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Implemented </a:t>
            </a:r>
            <a:r>
              <a:rPr b="0" i="0" lang="en-US" sz="15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CREATE INDEX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on foreign keys (</a:t>
            </a:r>
            <a:r>
              <a:rPr b="0" i="0" lang="en-US" sz="15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org_id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5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event_id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5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order_id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) to drastically improve </a:t>
            </a:r>
            <a:r>
              <a:rPr b="0" i="0" lang="en-US" sz="15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operation performance.</a:t>
            </a:r>
            <a:endParaRPr b="0" i="0" sz="1550" u="none" cap="none" strike="noStrike"/>
          </a:p>
        </p:txBody>
      </p:sp>
      <p:pic>
        <p:nvPicPr>
          <p:cNvPr descr="preencoded.png" id="200" name="Google Shape;20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568" y="1582222"/>
            <a:ext cx="3646765" cy="3646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9686568" y="5480090"/>
            <a:ext cx="261604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950"/>
              <a:buFont typeface="Libre Baskerville"/>
              <a:buNone/>
            </a:pPr>
            <a:r>
              <a:rPr b="0" i="0" lang="en-US" sz="19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UX-Focused Web UI</a:t>
            </a:r>
            <a:endParaRPr b="0" i="0" sz="195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9686568" y="5914549"/>
            <a:ext cx="424053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50"/>
              <a:buFont typeface="DM Sans"/>
              <a:buNone/>
            </a:pP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Designed a responsive, semantic HTML5 interface with custom CSS for an aesthetically pleasing and user-friendly event browsing experience.</a:t>
            </a:r>
            <a:endParaRPr b="0" i="0" sz="155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430800" y="3799250"/>
            <a:ext cx="10577100" cy="24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950"/>
              <a:buFont typeface="Libre Baskerville"/>
              <a:buNone/>
            </a:pPr>
            <a:r>
              <a:rPr lang="en-US" sz="6650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 for listening! Any Questions?</a:t>
            </a:r>
            <a:endParaRPr sz="6650">
              <a:solidFill>
                <a:srgbClr val="5C4E3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14427" l="0" r="0" t="0"/>
          <a:stretch/>
        </p:blipFill>
        <p:spPr>
          <a:xfrm>
            <a:off x="0" y="0"/>
            <a:ext cx="5293226" cy="24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14427" l="0" r="0" t="0"/>
          <a:stretch/>
        </p:blipFill>
        <p:spPr>
          <a:xfrm>
            <a:off x="5293225" y="0"/>
            <a:ext cx="5293226" cy="24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14427" l="0" r="23599" t="0"/>
          <a:stretch/>
        </p:blipFill>
        <p:spPr>
          <a:xfrm>
            <a:off x="10586450" y="0"/>
            <a:ext cx="4043949" cy="24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37235" y="586383"/>
            <a:ext cx="6154817" cy="658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100"/>
              <a:buFont typeface="Libre Baskerville"/>
              <a:buNone/>
            </a:pPr>
            <a:r>
              <a:rPr b="0" i="0" lang="en-US" sz="41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Presentation Roadmap</a:t>
            </a:r>
            <a:endParaRPr b="0" i="0" sz="410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737277" y="2022150"/>
            <a:ext cx="700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</a:t>
            </a:r>
            <a:endParaRPr b="0" i="0" sz="16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37310" y="2357202"/>
            <a:ext cx="42447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37310" y="25081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Team Introduction</a:t>
            </a:r>
            <a:endParaRPr b="0" i="0" sz="20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37310" y="2963468"/>
            <a:ext cx="4244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Meet the developers behind the Beavers Ticketing System.</a:t>
            </a:r>
            <a:endParaRPr b="0" i="0" sz="16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5192754" y="2022150"/>
            <a:ext cx="66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02</a:t>
            </a:r>
            <a:endParaRPr b="0" i="0" sz="1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5192748" y="2357202"/>
            <a:ext cx="42450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192748" y="25081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Core Use Cases</a:t>
            </a:r>
            <a:endParaRPr b="0" i="0" sz="20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5192748" y="2963468"/>
            <a:ext cx="4245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Understanding the key user journeys through our platform.</a:t>
            </a:r>
            <a:endParaRPr b="0" i="0" sz="16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9648289" y="2022150"/>
            <a:ext cx="700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03</a:t>
            </a:r>
            <a:endParaRPr b="0" i="0" sz="16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9648305" y="2357202"/>
            <a:ext cx="42447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9648305" y="2508173"/>
            <a:ext cx="28332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Live Demonstrations</a:t>
            </a:r>
            <a:endParaRPr b="0" i="0" sz="20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9648305" y="2963468"/>
            <a:ext cx="4244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See the system in action with real-time scenarios.</a:t>
            </a:r>
            <a:endParaRPr b="0" i="0" sz="16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37278" y="4005850"/>
            <a:ext cx="660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04</a:t>
            </a:r>
            <a:endParaRPr b="0" i="0" sz="16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37310" y="4340902"/>
            <a:ext cx="42447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737310" y="44918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Stored Procedures</a:t>
            </a:r>
            <a:endParaRPr b="0" i="0" sz="205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37310" y="4947168"/>
            <a:ext cx="4244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Dive into the database logic powering our efficiency.</a:t>
            </a:r>
            <a:endParaRPr b="0" i="0" sz="16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5192756" y="4005850"/>
            <a:ext cx="873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05</a:t>
            </a:r>
            <a:endParaRPr b="0" i="0" sz="16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5192748" y="4340902"/>
            <a:ext cx="42450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5192748" y="44918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Relational Model</a:t>
            </a:r>
            <a:endParaRPr b="0" i="0" sz="20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5192748" y="4947168"/>
            <a:ext cx="4245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An overview of our robust database architecture.</a:t>
            </a:r>
            <a:endParaRPr b="0" i="0" sz="16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9648288" y="4005850"/>
            <a:ext cx="7008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06</a:t>
            </a:r>
            <a:endParaRPr b="0" i="0" sz="16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9648305" y="4340902"/>
            <a:ext cx="42447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9648305" y="44918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Takeaways</a:t>
            </a:r>
            <a:endParaRPr b="0" i="0" sz="20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9648305" y="4947168"/>
            <a:ext cx="42447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Lessons learned and project highlights.</a:t>
            </a:r>
            <a:endParaRPr b="0" i="0" sz="16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37272" y="5989550"/>
            <a:ext cx="797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Libre Baskerville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07</a:t>
            </a:r>
            <a:endParaRPr b="0" i="0" sz="16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737310" y="6324602"/>
            <a:ext cx="13155900" cy="22800"/>
          </a:xfrm>
          <a:prstGeom prst="rect">
            <a:avLst/>
          </a:prstGeom>
          <a:solidFill>
            <a:srgbClr val="B88E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737310" y="6475573"/>
            <a:ext cx="2632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050"/>
              <a:buFont typeface="Libre Baskerville"/>
              <a:buNone/>
            </a:pPr>
            <a:r>
              <a:rPr b="0" i="0" lang="en-US" sz="20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Q&amp;A Session</a:t>
            </a:r>
            <a:endParaRPr b="0" i="0" sz="205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737310" y="6930868"/>
            <a:ext cx="13155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650"/>
              <a:buFont typeface="DM Sans"/>
              <a:buNone/>
            </a:pP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Your chance to ask us anything about the project.</a:t>
            </a:r>
            <a:endParaRPr b="0" i="0" sz="16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793790" y="99345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Vision</a:t>
            </a:r>
            <a:endParaRPr b="0" i="0" sz="44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93790" y="2329512"/>
            <a:ext cx="292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Business Innovation</a:t>
            </a:r>
            <a:endParaRPr b="0" i="0" sz="22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793740" y="3207593"/>
            <a:ext cx="62448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Our platform provides a centralized hub for campus organizations to effortlessly publish events and sell tickets. It offers real-time revenue tracking, empowering organizations with immediate financial insights and robust event management tools.</a:t>
            </a:r>
            <a:endParaRPr b="0" i="0" sz="17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93740" y="5631742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The system ensures financial sustainability by automatically applying a </a:t>
            </a:r>
            <a:r>
              <a:rPr b="0" i="0" lang="en-US" sz="1750" u="none" cap="none" strike="noStrike">
                <a:solidFill>
                  <a:srgbClr val="B88E23"/>
                </a:solidFill>
                <a:latin typeface="DM Sans"/>
                <a:ea typeface="DM Sans"/>
                <a:cs typeface="DM Sans"/>
                <a:sym typeface="DM Sans"/>
              </a:rPr>
              <a:t>7% platform fee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every ticket sale.</a:t>
            </a:r>
            <a:endParaRPr b="0" i="0" sz="175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297549"/>
            <a:ext cx="6244800" cy="4683300"/>
          </a:xfrm>
          <a:prstGeom prst="roundRect">
            <a:avLst>
              <a:gd fmla="val 8035" name="adj"/>
            </a:avLst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12761351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628412" y="493752"/>
            <a:ext cx="4489371" cy="5611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500"/>
              <a:buFont typeface="Libre Baskerville"/>
              <a:buNone/>
            </a:pPr>
            <a:r>
              <a:rPr b="0" i="0" lang="en-US" sz="35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Architecture</a:t>
            </a:r>
            <a:endParaRPr b="0" i="0" sz="3500" u="none" cap="none" strike="noStrike"/>
          </a:p>
        </p:txBody>
      </p:sp>
      <p:pic>
        <p:nvPicPr>
          <p:cNvPr descr="preencoded.png"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12" y="1526143"/>
            <a:ext cx="6262800" cy="6262800"/>
          </a:xfrm>
          <a:prstGeom prst="roundRect">
            <a:avLst>
              <a:gd fmla="val 4245" name="adj"/>
            </a:avLst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628412" y="7990880"/>
            <a:ext cx="6467713" cy="287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7457306" y="1526138"/>
            <a:ext cx="5364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750"/>
              <a:buFont typeface="Libre Baskerville"/>
              <a:buNone/>
            </a:pPr>
            <a:r>
              <a:rPr b="1" i="0" lang="en-US" sz="2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Technical Foundation</a:t>
            </a:r>
            <a:endParaRPr b="1" i="0" sz="24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7541900" y="2098476"/>
            <a:ext cx="6467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Built on a modern and scalable tech stack, our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system combines robust performance with development agility:</a:t>
            </a:r>
            <a:endParaRPr b="0" i="0" sz="21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7541895" y="3718405"/>
            <a:ext cx="6467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b="1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Backend: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Python (Flask) for powerful API and business logic. (Maaz Qasim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Mahir Shahriar)</a:t>
            </a:r>
            <a:endParaRPr sz="21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541895" y="4742517"/>
            <a:ext cx="6467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b="1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Database: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MySQL for reliable and structured data storage. (Sanskriti Khadka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Sri Subramanian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21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7541895" y="5687130"/>
            <a:ext cx="6467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b="1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Frontend: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Jinja2/HTML for dynamic, server-side rendered user interfaces. (Avirup Ray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Ibsan Hossain</a:t>
            </a:r>
            <a:r>
              <a:rPr lang="en-US" sz="21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2100">
              <a:solidFill>
                <a:srgbClr val="45424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541895" y="6735754"/>
            <a:ext cx="6467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400"/>
              <a:buFont typeface="DM Sans"/>
              <a:buNone/>
            </a:pPr>
            <a:r>
              <a:rPr b="1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Deployment:</a:t>
            </a:r>
            <a:r>
              <a:rPr b="0" i="0" lang="en-US" sz="21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Docker containerization for seamless development and deployment environments.</a:t>
            </a:r>
            <a:endParaRPr b="0" i="0" sz="21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2" cy="1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641875" y="1541713"/>
            <a:ext cx="10153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600"/>
              <a:buFont typeface="Libre Baskerville"/>
              <a:buNone/>
            </a:pPr>
            <a:r>
              <a:rPr b="0" i="0" lang="en-US" sz="36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Streamlined User Journeys</a:t>
            </a:r>
            <a:endParaRPr b="0" i="0" sz="3600" u="none" cap="none" strike="noStrike"/>
          </a:p>
        </p:txBody>
      </p:sp>
      <p:pic>
        <p:nvPicPr>
          <p:cNvPr descr="preencoded.png"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75" y="2643729"/>
            <a:ext cx="6673324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1" y="2643729"/>
            <a:ext cx="6673324" cy="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12737177" y="7592608"/>
            <a:ext cx="1812900" cy="5532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7" title="Screenshot 2025-12-14 at 4.42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6963" y="3447579"/>
            <a:ext cx="6730623" cy="445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title="Screenshot 2025-12-14 at 4.48.0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825" y="3668100"/>
            <a:ext cx="6981725" cy="39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583168" y="458272"/>
            <a:ext cx="8225552" cy="520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250"/>
              <a:buFont typeface="Libre Baskerville"/>
              <a:buNone/>
            </a:pPr>
            <a:r>
              <a:rPr b="0" i="0" lang="en-US" sz="32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Intuitive Interface &amp; Navigation Demo</a:t>
            </a:r>
            <a:endParaRPr b="0" i="0" sz="3250" u="none" cap="none" strike="noStrike"/>
          </a:p>
        </p:txBody>
      </p:sp>
      <p:pic>
        <p:nvPicPr>
          <p:cNvPr descr="preencoded.png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1400" t="0"/>
          <a:stretch/>
        </p:blipFill>
        <p:spPr>
          <a:xfrm>
            <a:off x="583175" y="1829800"/>
            <a:ext cx="5495377" cy="52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>
            <a:off x="583168" y="7367171"/>
            <a:ext cx="791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7661625" y="1932850"/>
            <a:ext cx="3681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600"/>
              <a:buFont typeface="Libre Baskerville"/>
              <a:buNone/>
            </a:pPr>
            <a:r>
              <a:rPr b="0" i="0" lang="en-US" sz="18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Responsive Web Dashboard</a:t>
            </a:r>
            <a:endParaRPr b="0" i="0" sz="180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7661625" y="2652166"/>
            <a:ext cx="63930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300"/>
              <a:buFont typeface="DM Sans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 clean, responsive web dashboard built with server-side rendered templates ensures fast loading times and a seamless experience across all devices. We prioritized a user-friendly design to maximize engagement.</a:t>
            </a:r>
            <a:endParaRPr b="0" i="0" sz="150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7661625" y="4730078"/>
            <a:ext cx="2946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600"/>
              <a:buFont typeface="Libre Baskerville"/>
              <a:buNone/>
            </a:pPr>
            <a:r>
              <a:rPr b="0" i="0" lang="en-US" sz="18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Public &amp; Admin Views</a:t>
            </a:r>
            <a:endParaRPr b="0" i="0" sz="18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7661625" y="5449394"/>
            <a:ext cx="63930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300"/>
              <a:buFont typeface="DM Sans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Public users are greeted with an engaging event gallery, while administrators access a secure, feature-rich management panel tailored for their needs.</a:t>
            </a:r>
            <a:endParaRPr b="0" i="0" sz="1500" u="none" cap="none" strike="noStrike"/>
          </a:p>
        </p:txBody>
      </p:sp>
      <p:sp>
        <p:nvSpPr>
          <p:cNvPr id="145" name="Google Shape;145;p18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7516600" y="1848950"/>
            <a:ext cx="3577200" cy="43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516600" y="4650925"/>
            <a:ext cx="2946000" cy="43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433983" y="340995"/>
            <a:ext cx="4671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400"/>
              <a:buFont typeface="Libre Baskerville"/>
              <a:buNone/>
            </a:pPr>
            <a:r>
              <a:rPr b="0" i="0" lang="en-US" sz="24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Robust </a:t>
            </a:r>
            <a:r>
              <a:rPr b="0" i="0" lang="en-US" sz="2400" u="none" cap="none" strike="noStrike">
                <a:solidFill>
                  <a:srgbClr val="B88E2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2NF</a:t>
            </a:r>
            <a:r>
              <a:rPr b="0" i="0" lang="en-US" sz="24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Relational Model</a:t>
            </a:r>
            <a:endParaRPr b="0" i="0" sz="24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63" y="1359775"/>
            <a:ext cx="12710324" cy="64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435173" y="341948"/>
            <a:ext cx="7404378" cy="388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400"/>
              <a:buFont typeface="Libre Baskerville"/>
              <a:buNone/>
            </a:pPr>
            <a:r>
              <a:rPr b="0" i="0" lang="en-US" sz="24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Optimized Operations with </a:t>
            </a:r>
            <a:r>
              <a:rPr b="0" i="0" lang="en-US" sz="2400" u="none" cap="none" strike="noStrike">
                <a:solidFill>
                  <a:srgbClr val="B88E2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Stored Procedures</a:t>
            </a:r>
            <a:endParaRPr b="0" i="0" sz="2400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435175" y="833825"/>
            <a:ext cx="137601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950"/>
              <a:buFont typeface="DM Sans"/>
              <a:buNone/>
            </a:pPr>
            <a:r>
              <a:rPr b="0" i="0" lang="en-US" sz="15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Stored procedures are crucial for enhancing performance and maintaining data consistency directly within the database layer.</a:t>
            </a:r>
            <a:endParaRPr b="0" i="0" sz="15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431375" y="1695775"/>
            <a:ext cx="6166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4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Procedure 1: </a:t>
            </a:r>
            <a:r>
              <a:rPr lang="en-US" sz="2150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Cr</a:t>
            </a:r>
            <a:r>
              <a:rPr b="0" i="0" lang="en-US" sz="21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eateEventWithTicket</a:t>
            </a:r>
            <a:endParaRPr b="0" i="0" sz="215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431375" y="2269425"/>
            <a:ext cx="6416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950"/>
              <a:buFont typeface="DM Sans"/>
              <a:buNone/>
            </a:pPr>
            <a:r>
              <a:rPr b="1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Function: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Atomically inserts a new event and its default "General Admission" ticket type in a single, efficient execution.</a:t>
            </a:r>
            <a:endParaRPr b="0" i="0" sz="1650" u="none" cap="none" strike="noStrike"/>
          </a:p>
        </p:txBody>
      </p:sp>
      <p:sp>
        <p:nvSpPr>
          <p:cNvPr id="165" name="Google Shape;165;p20"/>
          <p:cNvSpPr/>
          <p:nvPr/>
        </p:nvSpPr>
        <p:spPr>
          <a:xfrm>
            <a:off x="435175" y="3288850"/>
            <a:ext cx="6728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950"/>
              <a:buFont typeface="DM Sans"/>
              <a:buNone/>
            </a:pPr>
            <a:r>
              <a:rPr b="1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Efficiency: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Prevents "orphan" events that lack tickets, guaranteeing every event</a:t>
            </a:r>
            <a:r>
              <a:rPr lang="en-US" sz="16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created is ready for sales, improving data integrity.</a:t>
            </a:r>
            <a:endParaRPr b="0" i="0" sz="1650" u="none" cap="none" strike="noStrike"/>
          </a:p>
        </p:txBody>
      </p:sp>
      <p:pic>
        <p:nvPicPr>
          <p:cNvPr descr="preencoded.png"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25" y="3288838"/>
            <a:ext cx="4518651" cy="451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7470700" y="1695775"/>
            <a:ext cx="4779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14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Procedure 2: </a:t>
            </a:r>
            <a:r>
              <a:rPr b="0" i="0" lang="en-US" sz="21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GetOrgRevenueReport</a:t>
            </a:r>
            <a:endParaRPr b="0" i="0" sz="21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470700" y="2229975"/>
            <a:ext cx="6958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950"/>
              <a:buFont typeface="DM Sans"/>
              <a:buNone/>
            </a:pPr>
            <a:r>
              <a:rPr b="1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Function: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Aggregates sales data from five joined tables (</a:t>
            </a:r>
            <a:r>
              <a:rPr b="0" i="0" lang="en-US" sz="16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Events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6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Tickets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6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Orders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650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Order_items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6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Payments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) to calculate total revenue per event.</a:t>
            </a:r>
            <a:endParaRPr b="0" i="0" sz="165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7470700" y="3288839"/>
            <a:ext cx="6728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950"/>
              <a:buFont typeface="DM Sans"/>
              <a:buNone/>
            </a:pPr>
            <a:r>
              <a:rPr b="1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Efficiency:</a:t>
            </a:r>
            <a:r>
              <a:rPr b="0" i="0" lang="en-US" sz="16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Significantly reduces network traffic and application load by performing complex summations and groupings directly on the database server.</a:t>
            </a:r>
            <a:endParaRPr b="0" i="0" sz="1650" u="none" cap="none" strike="noStrike"/>
          </a:p>
        </p:txBody>
      </p:sp>
      <p:pic>
        <p:nvPicPr>
          <p:cNvPr descr="preencoded.png"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5200" y="3516136"/>
            <a:ext cx="4518651" cy="451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6280190" y="89308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Learning &amp; Project Takeaways</a:t>
            </a:r>
            <a:endParaRPr b="0" i="0" sz="4450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6280190" y="2650808"/>
            <a:ext cx="907256" cy="2410897"/>
          </a:xfrm>
          <a:prstGeom prst="roundRect">
            <a:avLst>
              <a:gd fmla="val 360022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3678" y="3686056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/>
          <p:nvPr/>
        </p:nvSpPr>
        <p:spPr>
          <a:xfrm>
            <a:off x="7414260" y="2877622"/>
            <a:ext cx="423898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ACID Transactions</a:t>
            </a:r>
            <a:endParaRPr b="0" i="0" sz="220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7414260" y="3368040"/>
            <a:ext cx="6422350" cy="146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Mastering ACID transactions was critical, especially when updating multiple interdependent tables like </a:t>
            </a:r>
            <a:r>
              <a:rPr b="0" i="0" lang="en-US" sz="17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Orders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17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Payments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, and </a:t>
            </a:r>
            <a:r>
              <a:rPr b="0" i="0" lang="en-US" sz="17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Revenue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simultaneously.</a:t>
            </a:r>
            <a:endParaRPr b="0" i="0" sz="175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6280190" y="5288518"/>
            <a:ext cx="907256" cy="2047994"/>
          </a:xfrm>
          <a:prstGeom prst="roundRect">
            <a:avLst>
              <a:gd fmla="val 360022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4" name="Google Shape;18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3678" y="614231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7414249" y="5515325"/>
            <a:ext cx="4150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Effective Use of </a:t>
            </a:r>
            <a:r>
              <a:rPr b="0" i="0" lang="en-US" sz="220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endParaRPr b="0" i="0" sz="220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7414260" y="6013371"/>
            <a:ext cx="6422350" cy="1096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lang="en-US" sz="175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mplemented </a:t>
            </a:r>
            <a:r>
              <a:rPr b="0" i="0" lang="en-US" sz="1750" u="none" cap="none" strike="noStrike">
                <a:solidFill>
                  <a:srgbClr val="454240"/>
                </a:solidFill>
                <a:highlight>
                  <a:srgbClr val="F2F0ED"/>
                </a:highlight>
                <a:latin typeface="Consolas"/>
                <a:ea typeface="Consolas"/>
                <a:cs typeface="Consolas"/>
                <a:sym typeface="Consolas"/>
              </a:rPr>
              <a:t>LEFT JOIN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to ensure all events, even those with zero sales, are accurately represented in dashboard reports, providing comprehensive insights.</a:t>
            </a:r>
            <a:endParaRPr b="0" i="0" sz="17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12737182" y="7708750"/>
            <a:ext cx="1812900" cy="4371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